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53"/>
  </p:handoutMasterIdLst>
  <p:sldIdLst>
    <p:sldId id="256" r:id="rId2"/>
    <p:sldId id="257" r:id="rId3"/>
    <p:sldId id="306" r:id="rId4"/>
    <p:sldId id="307" r:id="rId5"/>
    <p:sldId id="308" r:id="rId6"/>
    <p:sldId id="309" r:id="rId7"/>
    <p:sldId id="310"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37" r:id="rId35"/>
    <p:sldId id="338" r:id="rId36"/>
    <p:sldId id="339" r:id="rId37"/>
    <p:sldId id="340" r:id="rId38"/>
    <p:sldId id="341" r:id="rId39"/>
    <p:sldId id="342" r:id="rId40"/>
    <p:sldId id="343" r:id="rId41"/>
    <p:sldId id="344" r:id="rId42"/>
    <p:sldId id="345" r:id="rId43"/>
    <p:sldId id="346" r:id="rId44"/>
    <p:sldId id="347" r:id="rId45"/>
    <p:sldId id="348" r:id="rId46"/>
    <p:sldId id="349" r:id="rId47"/>
    <p:sldId id="350" r:id="rId48"/>
    <p:sldId id="351" r:id="rId49"/>
    <p:sldId id="352" r:id="rId50"/>
    <p:sldId id="353" r:id="rId51"/>
    <p:sldId id="354" r:id="rId52"/>
  </p:sldIdLst>
  <p:sldSz cx="9144000" cy="6858000" type="screen4x3"/>
  <p:notesSz cx="9296400" cy="688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513" cy="3443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64744" y="0"/>
            <a:ext cx="4029511" cy="344326"/>
          </a:xfrm>
          <a:prstGeom prst="rect">
            <a:avLst/>
          </a:prstGeom>
        </p:spPr>
        <p:txBody>
          <a:bodyPr vert="horz" lIns="91440" tIns="45720" rIns="91440" bIns="45720" rtlCol="0"/>
          <a:lstStyle>
            <a:lvl1pPr algn="r">
              <a:defRPr sz="1200"/>
            </a:lvl1pPr>
          </a:lstStyle>
          <a:p>
            <a:fld id="{FF3F9D3F-DA70-4201-8FBB-069A149A7FCC}" type="datetimeFigureOut">
              <a:rPr lang="en-US" smtClean="0"/>
              <a:t>3/21/2012</a:t>
            </a:fld>
            <a:endParaRPr lang="en-US"/>
          </a:p>
        </p:txBody>
      </p:sp>
      <p:sp>
        <p:nvSpPr>
          <p:cNvPr id="4" name="Footer Placeholder 3"/>
          <p:cNvSpPr>
            <a:spLocks noGrp="1"/>
          </p:cNvSpPr>
          <p:nvPr>
            <p:ph type="ftr" sz="quarter" idx="2"/>
          </p:nvPr>
        </p:nvSpPr>
        <p:spPr>
          <a:xfrm>
            <a:off x="0" y="6536312"/>
            <a:ext cx="4029513" cy="34432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64744" y="6536312"/>
            <a:ext cx="4029511" cy="344326"/>
          </a:xfrm>
          <a:prstGeom prst="rect">
            <a:avLst/>
          </a:prstGeom>
        </p:spPr>
        <p:txBody>
          <a:bodyPr vert="horz" lIns="91440" tIns="45720" rIns="91440" bIns="45720" rtlCol="0" anchor="b"/>
          <a:lstStyle>
            <a:lvl1pPr algn="r">
              <a:defRPr sz="1200"/>
            </a:lvl1pPr>
          </a:lstStyle>
          <a:p>
            <a:fld id="{4689003D-7228-43EB-A0E6-3023DE1C7EF9}" type="slidenum">
              <a:rPr lang="en-US" smtClean="0"/>
              <a:t>‹#›</a:t>
            </a:fld>
            <a:endParaRPr lang="en-US"/>
          </a:p>
        </p:txBody>
      </p:sp>
    </p:spTree>
    <p:extLst>
      <p:ext uri="{BB962C8B-B14F-4D97-AF65-F5344CB8AC3E}">
        <p14:creationId xmlns:p14="http://schemas.microsoft.com/office/powerpoint/2010/main" val="345392149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45AA9E3-B4CC-4D31-B4AC-A0BAD1C85498}" type="datetimeFigureOut">
              <a:rPr lang="en-US" smtClean="0"/>
              <a:t>3/21/2012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18FC115-BA55-4D0C-B690-94069C9C1D1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5AA9E3-B4CC-4D31-B4AC-A0BAD1C85498}" type="datetimeFigureOut">
              <a:rPr lang="en-US" smtClean="0"/>
              <a:t>3/21/2012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FC115-BA55-4D0C-B690-94069C9C1D1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5AA9E3-B4CC-4D31-B4AC-A0BAD1C85498}" type="datetimeFigureOut">
              <a:rPr lang="en-US" smtClean="0"/>
              <a:t>3/21/2012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FC115-BA55-4D0C-B690-94069C9C1D1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5AA9E3-B4CC-4D31-B4AC-A0BAD1C85498}" type="datetimeFigureOut">
              <a:rPr lang="en-US" smtClean="0"/>
              <a:t>3/21/2012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FC115-BA55-4D0C-B690-94069C9C1D1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45AA9E3-B4CC-4D31-B4AC-A0BAD1C85498}" type="datetimeFigureOut">
              <a:rPr lang="en-US" smtClean="0"/>
              <a:t>3/21/2012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FC115-BA55-4D0C-B690-94069C9C1D1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45AA9E3-B4CC-4D31-B4AC-A0BAD1C85498}" type="datetimeFigureOut">
              <a:rPr lang="en-US" smtClean="0"/>
              <a:t>3/21/2012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FC115-BA55-4D0C-B690-94069C9C1D1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45AA9E3-B4CC-4D31-B4AC-A0BAD1C85498}" type="datetimeFigureOut">
              <a:rPr lang="en-US" smtClean="0"/>
              <a:t>3/21/2012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8FC115-BA55-4D0C-B690-94069C9C1D1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45AA9E3-B4CC-4D31-B4AC-A0BAD1C85498}" type="datetimeFigureOut">
              <a:rPr lang="en-US" smtClean="0"/>
              <a:t>3/21/2012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8FC115-BA55-4D0C-B690-94069C9C1D1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5AA9E3-B4CC-4D31-B4AC-A0BAD1C85498}" type="datetimeFigureOut">
              <a:rPr lang="en-US" smtClean="0"/>
              <a:t>3/21/2012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8FC115-BA55-4D0C-B690-94069C9C1D1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45AA9E3-B4CC-4D31-B4AC-A0BAD1C85498}" type="datetimeFigureOut">
              <a:rPr lang="en-US" smtClean="0"/>
              <a:t>3/21/2012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FC115-BA55-4D0C-B690-94069C9C1D1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45AA9E3-B4CC-4D31-B4AC-A0BAD1C85498}" type="datetimeFigureOut">
              <a:rPr lang="en-US" smtClean="0"/>
              <a:t>3/21/2012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18FC115-BA55-4D0C-B690-94069C9C1D16}"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45AA9E3-B4CC-4D31-B4AC-A0BAD1C85498}" type="datetimeFigureOut">
              <a:rPr lang="en-US" smtClean="0"/>
              <a:t>3/21/2012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18FC115-BA55-4D0C-B690-94069C9C1D16}"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Spring 2012 Benchmark</a:t>
            </a:r>
            <a:endParaRPr lang="en-US" dirty="0"/>
          </a:p>
        </p:txBody>
      </p:sp>
      <p:sp>
        <p:nvSpPr>
          <p:cNvPr id="3" name="Subtitle 2"/>
          <p:cNvSpPr>
            <a:spLocks noGrp="1"/>
          </p:cNvSpPr>
          <p:nvPr>
            <p:ph type="subTitle" idx="1"/>
          </p:nvPr>
        </p:nvSpPr>
        <p:spPr/>
        <p:txBody>
          <a:bodyPr/>
          <a:lstStyle/>
          <a:p>
            <a:r>
              <a:rPr lang="en-US" dirty="0" smtClean="0"/>
              <a:t>Given February 29, 2012</a:t>
            </a:r>
            <a:endParaRPr lang="en-US" dirty="0"/>
          </a:p>
        </p:txBody>
      </p:sp>
    </p:spTree>
    <p:extLst>
      <p:ext uri="{BB962C8B-B14F-4D97-AF65-F5344CB8AC3E}">
        <p14:creationId xmlns:p14="http://schemas.microsoft.com/office/powerpoint/2010/main" val="16437178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9.</a:t>
            </a:r>
            <a:endParaRPr lang="en-US"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345" y="2667000"/>
            <a:ext cx="2352675"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436418" y="990600"/>
            <a:ext cx="8534400" cy="1676400"/>
          </a:xfrm>
        </p:spPr>
        <p:txBody>
          <a:bodyPr>
            <a:normAutofit fontScale="92500" lnSpcReduction="20000"/>
          </a:bodyPr>
          <a:lstStyle/>
          <a:p>
            <a:r>
              <a:rPr lang="en-US" dirty="0"/>
              <a:t>The weight of a person on Earth varies directly with the weight which that person would have on Mars. A person who weighs 150 pounds on Earth would weigh 57 pounds on Mars. If a person weighs 210 pounds on Earth, about how much would that person weigh on Mars?</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1.03</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10.</a:t>
            </a:r>
            <a:endParaRPr lang="en-US"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743200"/>
            <a:ext cx="6781800" cy="353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04800" y="990600"/>
            <a:ext cx="8666018" cy="1524000"/>
          </a:xfrm>
        </p:spPr>
        <p:txBody>
          <a:bodyPr>
            <a:normAutofit fontScale="92500" lnSpcReduction="10000"/>
          </a:bodyPr>
          <a:lstStyle/>
          <a:p>
            <a:r>
              <a:rPr lang="en-US" dirty="0"/>
              <a:t>José and Melissa see a sign that reads, “Los Angeles 161 miles / 258 kilometers.” Melissa says this means there are 0.62 miles in 1 kilometer. José says this means there are 1.60 miles in 1 kilometer. Who is correct and why?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1.03</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11.</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739" y="76200"/>
            <a:ext cx="6953250"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0739" y="3181350"/>
            <a:ext cx="1990725" cy="343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1.03</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12.</a:t>
            </a:r>
            <a:endParaRPr lang="en-US"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590800"/>
            <a:ext cx="2085975"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228600" y="990600"/>
            <a:ext cx="8742218" cy="1524000"/>
          </a:xfrm>
        </p:spPr>
        <p:txBody>
          <a:bodyPr>
            <a:normAutofit fontScale="92500" lnSpcReduction="10000"/>
          </a:bodyPr>
          <a:lstStyle/>
          <a:p>
            <a:r>
              <a:rPr lang="en-US" dirty="0"/>
              <a:t>The weight of a person of average build varies directly as the cube of that person’s height. If a person six feet tall weighs 200 pounds, what weight would be predicted for a person who is five feet tall?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1.03</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13.</a:t>
            </a:r>
            <a:endParaRPr lang="en-US" dirty="0"/>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673" y="2590800"/>
            <a:ext cx="1943100"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228600" y="990600"/>
            <a:ext cx="8742218" cy="1524000"/>
          </a:xfrm>
        </p:spPr>
        <p:txBody>
          <a:bodyPr>
            <a:normAutofit fontScale="92500" lnSpcReduction="10000"/>
          </a:bodyPr>
          <a:lstStyle/>
          <a:p>
            <a:r>
              <a:rPr lang="en-US" dirty="0"/>
              <a:t>The weight of a ball varies directly with the cube of its radius. A ball with a radius of 3 inches weighs 6.75 pounds. What is the weight of a ball made of the same material with a radius of 4 inches? </a:t>
            </a:r>
          </a:p>
        </p:txBody>
      </p:sp>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1.03</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14.</a:t>
            </a:r>
            <a:endParaRPr lang="en-US" dirty="0"/>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057400"/>
            <a:ext cx="2143125"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a:spLocks noGrp="1"/>
          </p:cNvSpPr>
          <p:nvPr>
            <p:ph idx="1"/>
          </p:nvPr>
        </p:nvSpPr>
        <p:spPr>
          <a:xfrm>
            <a:off x="228600" y="990600"/>
            <a:ext cx="8742218" cy="1066800"/>
          </a:xfrm>
        </p:spPr>
        <p:txBody>
          <a:bodyPr>
            <a:normAutofit/>
          </a:bodyPr>
          <a:lstStyle/>
          <a:p>
            <a:r>
              <a:rPr lang="en-US" dirty="0"/>
              <a:t>What is the </a:t>
            </a:r>
            <a:r>
              <a:rPr lang="en-US" b="1" i="1" dirty="0"/>
              <a:t>approximate</a:t>
            </a:r>
            <a:r>
              <a:rPr lang="en-US" dirty="0"/>
              <a:t> perimeter of a quadrilateral with vertices (2,5), (5,4), (4,</a:t>
            </a:r>
            <a:r>
              <a:rPr lang="en-US" baseline="30000" dirty="0"/>
              <a:t>–</a:t>
            </a:r>
            <a:r>
              <a:rPr lang="en-US" dirty="0"/>
              <a:t>4), (</a:t>
            </a:r>
            <a:r>
              <a:rPr lang="en-US" baseline="30000" dirty="0"/>
              <a:t>–</a:t>
            </a:r>
            <a:r>
              <a:rPr lang="en-US" dirty="0"/>
              <a:t>1,</a:t>
            </a:r>
            <a:r>
              <a:rPr lang="en-US" baseline="30000" dirty="0"/>
              <a:t>–</a:t>
            </a:r>
            <a:r>
              <a:rPr lang="en-US" dirty="0"/>
              <a:t>2)? </a:t>
            </a:r>
          </a:p>
        </p:txBody>
      </p:sp>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2.01</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15.</a:t>
            </a:r>
            <a:endParaRPr lang="en-US"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057400"/>
            <a:ext cx="18288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228600" y="990600"/>
            <a:ext cx="8742218" cy="1066800"/>
          </a:xfrm>
        </p:spPr>
        <p:txBody>
          <a:bodyPr>
            <a:normAutofit/>
          </a:bodyPr>
          <a:lstStyle/>
          <a:p>
            <a:r>
              <a:rPr lang="en-US" dirty="0"/>
              <a:t>A parallelogram has the vertices (6,1), (8,5), (</a:t>
            </a:r>
            <a:r>
              <a:rPr lang="en-US" baseline="30000" dirty="0"/>
              <a:t>–</a:t>
            </a:r>
            <a:r>
              <a:rPr lang="en-US" dirty="0"/>
              <a:t>5,5), and (</a:t>
            </a:r>
            <a:r>
              <a:rPr lang="en-US" baseline="30000" dirty="0"/>
              <a:t>–</a:t>
            </a:r>
            <a:r>
              <a:rPr lang="en-US" dirty="0"/>
              <a:t>7,1). At what point do the diagonals intersect?</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2.01</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16.</a:t>
            </a:r>
            <a:endParaRPr lang="en-US" dirty="0"/>
          </a:p>
        </p:txBody>
      </p:sp>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418" y="2133600"/>
            <a:ext cx="3381375"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228600" y="990600"/>
            <a:ext cx="9067800" cy="1066800"/>
          </a:xfrm>
        </p:spPr>
        <p:txBody>
          <a:bodyPr>
            <a:normAutofit fontScale="92500" lnSpcReduction="20000"/>
          </a:bodyPr>
          <a:lstStyle/>
          <a:p>
            <a:r>
              <a:rPr lang="en-US" dirty="0"/>
              <a:t>Which of the statements is true about the line segments formed from the points </a:t>
            </a:r>
            <a:r>
              <a:rPr lang="en-US" i="1" dirty="0" smtClean="0"/>
              <a:t>W</a:t>
            </a:r>
            <a:r>
              <a:rPr lang="en-US" dirty="0" smtClean="0"/>
              <a:t>(2,5</a:t>
            </a:r>
            <a:r>
              <a:rPr lang="en-US" dirty="0"/>
              <a:t>), </a:t>
            </a:r>
            <a:r>
              <a:rPr lang="en-US" i="1" dirty="0"/>
              <a:t>X</a:t>
            </a:r>
            <a:r>
              <a:rPr lang="en-US" dirty="0"/>
              <a:t>(2,</a:t>
            </a:r>
            <a:r>
              <a:rPr lang="en-US" baseline="30000" dirty="0"/>
              <a:t>–</a:t>
            </a:r>
            <a:r>
              <a:rPr lang="en-US" dirty="0"/>
              <a:t>3), </a:t>
            </a:r>
            <a:r>
              <a:rPr lang="en-US" i="1" dirty="0"/>
              <a:t>Y</a:t>
            </a:r>
            <a:r>
              <a:rPr lang="en-US" dirty="0"/>
              <a:t>(</a:t>
            </a:r>
            <a:r>
              <a:rPr lang="en-US" baseline="30000" dirty="0"/>
              <a:t>–</a:t>
            </a:r>
            <a:r>
              <a:rPr lang="en-US" dirty="0"/>
              <a:t>2,</a:t>
            </a:r>
            <a:r>
              <a:rPr lang="en-US" baseline="30000" dirty="0"/>
              <a:t>–</a:t>
            </a:r>
            <a:r>
              <a:rPr lang="en-US" dirty="0"/>
              <a:t>3), and </a:t>
            </a:r>
            <a:r>
              <a:rPr lang="en-US" i="1" dirty="0"/>
              <a:t>Z</a:t>
            </a:r>
            <a:r>
              <a:rPr lang="en-US" dirty="0"/>
              <a:t>(</a:t>
            </a:r>
            <a:r>
              <a:rPr lang="en-US" baseline="30000" dirty="0"/>
              <a:t>–</a:t>
            </a:r>
            <a:r>
              <a:rPr lang="en-US" dirty="0"/>
              <a:t>2,0)? </a:t>
            </a:r>
            <a:br>
              <a:rPr lang="en-US" dirty="0"/>
            </a:br>
            <a:endParaRPr lang="en-US" dirty="0"/>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2.02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17.</a:t>
            </a:r>
            <a:endParaRPr lang="en-US" dirty="0"/>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981200"/>
            <a:ext cx="2457450"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0" y="990600"/>
            <a:ext cx="9067800" cy="1066800"/>
          </a:xfrm>
        </p:spPr>
        <p:txBody>
          <a:bodyPr>
            <a:normAutofit fontScale="92500"/>
          </a:bodyPr>
          <a:lstStyle/>
          <a:p>
            <a:r>
              <a:rPr lang="en-US" dirty="0"/>
              <a:t>A line segment has endpoints </a:t>
            </a:r>
            <a:r>
              <a:rPr lang="en-US" i="1" dirty="0"/>
              <a:t>X</a:t>
            </a:r>
            <a:r>
              <a:rPr lang="en-US" dirty="0"/>
              <a:t> (</a:t>
            </a:r>
            <a:r>
              <a:rPr lang="en-US" baseline="30000" dirty="0"/>
              <a:t>–</a:t>
            </a:r>
            <a:r>
              <a:rPr lang="en-US" dirty="0"/>
              <a:t>6,7) and </a:t>
            </a:r>
            <a:r>
              <a:rPr lang="en-US" i="1" dirty="0"/>
              <a:t>Y</a:t>
            </a:r>
            <a:r>
              <a:rPr lang="en-US" dirty="0"/>
              <a:t> (4,9). Which coordinates are endpoints for a line segment perpendicular to </a:t>
            </a:r>
            <a:r>
              <a:rPr lang="en-US" i="1" dirty="0"/>
              <a:t>XY</a:t>
            </a:r>
            <a:r>
              <a:rPr lang="en-US" dirty="0"/>
              <a:t>?</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2.02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18.</a:t>
            </a:r>
            <a:endParaRPr lang="en-US" dirty="0"/>
          </a:p>
        </p:txBody>
      </p:sp>
      <p:pic>
        <p:nvPicPr>
          <p:cNvPr id="1946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3241" r="10357"/>
          <a:stretch/>
        </p:blipFill>
        <p:spPr bwMode="auto">
          <a:xfrm>
            <a:off x="3681478" y="2523068"/>
            <a:ext cx="5157722" cy="3572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600325"/>
            <a:ext cx="2352675"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76200" y="914400"/>
            <a:ext cx="9067800" cy="1447800"/>
          </a:xfrm>
        </p:spPr>
        <p:txBody>
          <a:bodyPr>
            <a:normAutofit fontScale="85000" lnSpcReduction="10000"/>
          </a:bodyPr>
          <a:lstStyle/>
          <a:p>
            <a:r>
              <a:rPr lang="en-US" dirty="0"/>
              <a:t>A path is to be constructed between two houses in order to allow residents access to a community park. The situation is modeled </a:t>
            </a:r>
            <a:r>
              <a:rPr lang="en-US" dirty="0" smtClean="0"/>
              <a:t>below.</a:t>
            </a:r>
          </a:p>
          <a:p>
            <a:r>
              <a:rPr lang="en-US" dirty="0" smtClean="0"/>
              <a:t>The </a:t>
            </a:r>
            <a:r>
              <a:rPr lang="en-US" dirty="0"/>
              <a:t>residents insist the path be perpendicular to the street through the point (</a:t>
            </a:r>
            <a:r>
              <a:rPr lang="en-US" baseline="30000" dirty="0"/>
              <a:t>–</a:t>
            </a:r>
            <a:r>
              <a:rPr lang="en-US" dirty="0"/>
              <a:t>5, 2). What is the equation of the line of the sidewalk?</a:t>
            </a:r>
          </a:p>
        </p:txBody>
      </p:sp>
      <p:sp>
        <p:nvSpPr>
          <p:cNvPr id="8"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2.02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6850" y="762000"/>
            <a:ext cx="62103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225" y="1905000"/>
            <a:ext cx="1619250" cy="355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1.01a</a:t>
            </a:r>
            <a:endParaRPr lang="en-US" sz="1800" dirty="0"/>
          </a:p>
        </p:txBody>
      </p:sp>
    </p:spTree>
    <p:extLst>
      <p:ext uri="{BB962C8B-B14F-4D97-AF65-F5344CB8AC3E}">
        <p14:creationId xmlns:p14="http://schemas.microsoft.com/office/powerpoint/2010/main" val="5972067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19.</a:t>
            </a:r>
            <a:endParaRPr lang="en-US" dirty="0"/>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057400"/>
            <a:ext cx="1209675" cy="345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0" y="990600"/>
            <a:ext cx="9067800" cy="1066800"/>
          </a:xfrm>
        </p:spPr>
        <p:txBody>
          <a:bodyPr>
            <a:normAutofit fontScale="92500" lnSpcReduction="20000"/>
          </a:bodyPr>
          <a:lstStyle/>
          <a:p>
            <a:r>
              <a:rPr lang="en-US" dirty="0"/>
              <a:t>What is </a:t>
            </a:r>
            <a:r>
              <a:rPr lang="en-US" i="1" dirty="0"/>
              <a:t>k</a:t>
            </a:r>
            <a:r>
              <a:rPr lang="en-US" dirty="0"/>
              <a:t> if the lines with the equations </a:t>
            </a:r>
            <a:r>
              <a:rPr lang="en-US" i="1" dirty="0"/>
              <a:t>y</a:t>
            </a:r>
            <a:r>
              <a:rPr lang="en-US" dirty="0"/>
              <a:t> = </a:t>
            </a:r>
            <a:r>
              <a:rPr lang="en-US" i="1" dirty="0" err="1"/>
              <a:t>kx</a:t>
            </a:r>
            <a:r>
              <a:rPr lang="en-US" dirty="0"/>
              <a:t> + 5 and 2</a:t>
            </a:r>
            <a:r>
              <a:rPr lang="en-US" i="1" dirty="0"/>
              <a:t>y</a:t>
            </a:r>
            <a:r>
              <a:rPr lang="en-US" dirty="0"/>
              <a:t> = (</a:t>
            </a:r>
            <a:r>
              <a:rPr lang="en-US" i="1" dirty="0"/>
              <a:t>k</a:t>
            </a:r>
            <a:r>
              <a:rPr lang="en-US" dirty="0"/>
              <a:t> + 4)</a:t>
            </a:r>
            <a:r>
              <a:rPr lang="en-US" i="1" dirty="0"/>
              <a:t>x</a:t>
            </a:r>
            <a:r>
              <a:rPr lang="en-US" dirty="0"/>
              <a:t> − 1 are parallel? </a:t>
            </a:r>
            <a:br>
              <a:rPr lang="en-US" dirty="0"/>
            </a:br>
            <a:endParaRPr lang="en-US" dirty="0"/>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2.02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20.</a:t>
            </a:r>
            <a:endParaRPr lang="en-US" dirty="0"/>
          </a:p>
        </p:txBody>
      </p:sp>
      <p:pic>
        <p:nvPicPr>
          <p:cNvPr id="215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09800"/>
            <a:ext cx="1543050"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0" y="990600"/>
            <a:ext cx="9067800" cy="1066800"/>
          </a:xfrm>
        </p:spPr>
        <p:txBody>
          <a:bodyPr>
            <a:normAutofit fontScale="92500" lnSpcReduction="20000"/>
          </a:bodyPr>
          <a:lstStyle/>
          <a:p>
            <a:r>
              <a:rPr lang="en-US" dirty="0"/>
              <a:t>The midpoint of a line segment is (</a:t>
            </a:r>
            <a:r>
              <a:rPr lang="en-US" baseline="30000" dirty="0"/>
              <a:t>–</a:t>
            </a:r>
            <a:r>
              <a:rPr lang="en-US" dirty="0"/>
              <a:t>3,4). The endpoints of the line segment are (</a:t>
            </a:r>
            <a:r>
              <a:rPr lang="en-US" i="1" dirty="0"/>
              <a:t>x</a:t>
            </a:r>
            <a:r>
              <a:rPr lang="en-US" dirty="0"/>
              <a:t>,9) and (</a:t>
            </a:r>
            <a:r>
              <a:rPr lang="en-US" baseline="30000" dirty="0"/>
              <a:t>–</a:t>
            </a:r>
            <a:r>
              <a:rPr lang="en-US" dirty="0"/>
              <a:t>4,</a:t>
            </a:r>
            <a:r>
              <a:rPr lang="en-US" baseline="30000" dirty="0"/>
              <a:t>–</a:t>
            </a:r>
            <a:r>
              <a:rPr lang="en-US" dirty="0"/>
              <a:t>1). What is the value of </a:t>
            </a:r>
            <a:r>
              <a:rPr lang="en-US" i="1" dirty="0"/>
              <a:t>x</a:t>
            </a:r>
            <a:r>
              <a:rPr lang="en-US" dirty="0"/>
              <a:t>? </a:t>
            </a:r>
            <a:br>
              <a:rPr lang="en-US" dirty="0"/>
            </a:br>
            <a:endParaRPr lang="en-US" dirty="0"/>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2.01</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21.</a:t>
            </a:r>
            <a:endParaRPr lang="en-US" dirty="0"/>
          </a:p>
        </p:txBody>
      </p:sp>
      <p:pic>
        <p:nvPicPr>
          <p:cNvPr id="2253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2018351" y="4314277"/>
            <a:ext cx="1717263" cy="2091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0" y="990600"/>
            <a:ext cx="9067800" cy="2362200"/>
          </a:xfrm>
        </p:spPr>
        <p:txBody>
          <a:bodyPr>
            <a:normAutofit lnSpcReduction="10000"/>
          </a:bodyPr>
          <a:lstStyle/>
          <a:p>
            <a:r>
              <a:rPr lang="en-US" dirty="0"/>
              <a:t>A gardener is sketching a model of a triangular flowerbed. On a coordinate grid, the vertices of the flowerbed are located at (</a:t>
            </a:r>
            <a:r>
              <a:rPr lang="en-US" baseline="30000" dirty="0"/>
              <a:t>–</a:t>
            </a:r>
            <a:r>
              <a:rPr lang="en-US" dirty="0"/>
              <a:t>1,1), (1,7), (</a:t>
            </a:r>
            <a:r>
              <a:rPr lang="en-US" baseline="30000" dirty="0"/>
              <a:t>–</a:t>
            </a:r>
            <a:r>
              <a:rPr lang="en-US" dirty="0"/>
              <a:t>3,6). The bricks that will be used to border the flowerbed are each 1 unit long and cost $1.29 each. </a:t>
            </a:r>
            <a:r>
              <a:rPr lang="en-US" b="1" i="1" dirty="0"/>
              <a:t>Approximately</a:t>
            </a:r>
            <a:r>
              <a:rPr lang="en-US" dirty="0"/>
              <a:t> how much will it cost to enclose the flowerbed? </a:t>
            </a:r>
          </a:p>
        </p:txBody>
      </p:sp>
      <p:pic>
        <p:nvPicPr>
          <p:cNvPr id="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0000"/>
          <a:stretch/>
        </p:blipFill>
        <p:spPr bwMode="auto">
          <a:xfrm>
            <a:off x="4651581" y="4238077"/>
            <a:ext cx="1717263" cy="2091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2.01</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22.</a:t>
            </a:r>
            <a:endParaRPr lang="en-US" dirty="0"/>
          </a:p>
        </p:txBody>
      </p:sp>
      <p:pic>
        <p:nvPicPr>
          <p:cNvPr id="235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3300" y="1143000"/>
            <a:ext cx="5448300" cy="2228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7"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50594"/>
          <a:stretch/>
        </p:blipFill>
        <p:spPr bwMode="auto">
          <a:xfrm>
            <a:off x="1725977" y="4549986"/>
            <a:ext cx="2063020" cy="208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76200" y="951024"/>
            <a:ext cx="3533775" cy="3392376"/>
          </a:xfrm>
        </p:spPr>
        <p:txBody>
          <a:bodyPr>
            <a:normAutofit/>
          </a:bodyPr>
          <a:lstStyle/>
          <a:p>
            <a:r>
              <a:rPr lang="en-US" dirty="0"/>
              <a:t>Three students’ grades on math quizzes are given in the matrix </a:t>
            </a:r>
            <a:r>
              <a:rPr lang="en-US" dirty="0" smtClean="0"/>
              <a:t>to the right.</a:t>
            </a:r>
            <a:endParaRPr lang="en-US" dirty="0"/>
          </a:p>
          <a:p>
            <a:r>
              <a:rPr lang="en-US" dirty="0"/>
              <a:t>On which quiz was the average score the highest</a:t>
            </a:r>
            <a:r>
              <a:rPr lang="en-US" dirty="0" smtClean="0"/>
              <a:t>?</a:t>
            </a:r>
            <a:endParaRPr lang="en-US" dirty="0"/>
          </a:p>
        </p:txBody>
      </p:sp>
      <p:pic>
        <p:nvPicPr>
          <p:cNvPr id="8"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a:stretch/>
        </p:blipFill>
        <p:spPr bwMode="auto">
          <a:xfrm>
            <a:off x="4863165" y="4427657"/>
            <a:ext cx="2063020" cy="2114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3.01</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23.</a:t>
            </a:r>
            <a:endParaRPr lang="en-US" dirty="0"/>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622714"/>
            <a:ext cx="5992091" cy="203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702942"/>
            <a:ext cx="5777977" cy="2393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233736"/>
            <a:ext cx="1466850"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76200" y="951024"/>
            <a:ext cx="9067800" cy="801576"/>
          </a:xfrm>
        </p:spPr>
        <p:txBody>
          <a:bodyPr>
            <a:normAutofit fontScale="92500" lnSpcReduction="10000"/>
          </a:bodyPr>
          <a:lstStyle/>
          <a:p>
            <a:r>
              <a:rPr lang="en-US" dirty="0"/>
              <a:t>Which grade, if exchanged for Bob’s lowest grade, would make his overall average a B? (Choose the minimum grade.)</a:t>
            </a:r>
          </a:p>
        </p:txBody>
      </p:sp>
      <p:sp>
        <p:nvSpPr>
          <p:cNvPr id="8"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3.01</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24.</a:t>
            </a:r>
            <a:endParaRPr lang="en-US" dirty="0"/>
          </a:p>
        </p:txBody>
      </p:sp>
      <p:pic>
        <p:nvPicPr>
          <p:cNvPr id="2560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3748"/>
          <a:stretch/>
        </p:blipFill>
        <p:spPr bwMode="auto">
          <a:xfrm>
            <a:off x="4308764" y="1143000"/>
            <a:ext cx="4759036" cy="2632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76151"/>
          <a:stretch/>
        </p:blipFill>
        <p:spPr bwMode="auto">
          <a:xfrm>
            <a:off x="630382" y="5517198"/>
            <a:ext cx="1238250" cy="815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a:spLocks noGrp="1"/>
          </p:cNvSpPr>
          <p:nvPr>
            <p:ph idx="1"/>
          </p:nvPr>
        </p:nvSpPr>
        <p:spPr>
          <a:xfrm>
            <a:off x="76200" y="844026"/>
            <a:ext cx="4648200" cy="4566174"/>
          </a:xfrm>
        </p:spPr>
        <p:txBody>
          <a:bodyPr>
            <a:normAutofit fontScale="92500"/>
          </a:bodyPr>
          <a:lstStyle/>
          <a:p>
            <a:r>
              <a:rPr lang="en-US" dirty="0"/>
              <a:t>Wind chill is the temperature (</a:t>
            </a:r>
            <a:r>
              <a:rPr lang="en-US" baseline="30000" dirty="0" err="1"/>
              <a:t>o</a:t>
            </a:r>
            <a:r>
              <a:rPr lang="en-US" dirty="0" err="1"/>
              <a:t>F</a:t>
            </a:r>
            <a:r>
              <a:rPr lang="en-US" dirty="0"/>
              <a:t>) the body feels when air temperature and wind speed are combined. The matrix below shows the wind chill for wind speeds (rows) from 10 to 40 miles per hour and air temperatures (columns) from 30</a:t>
            </a:r>
            <a:r>
              <a:rPr lang="en-US" baseline="30000" dirty="0"/>
              <a:t>o</a:t>
            </a:r>
            <a:r>
              <a:rPr lang="en-US" dirty="0"/>
              <a:t>F to </a:t>
            </a:r>
            <a:r>
              <a:rPr lang="en-US" baseline="30000" dirty="0"/>
              <a:t>–</a:t>
            </a:r>
            <a:r>
              <a:rPr lang="en-US" dirty="0"/>
              <a:t>10</a:t>
            </a:r>
            <a:r>
              <a:rPr lang="en-US" baseline="30000" dirty="0"/>
              <a:t>o</a:t>
            </a:r>
            <a:r>
              <a:rPr lang="en-US" dirty="0"/>
              <a:t>F. Which is the </a:t>
            </a:r>
            <a:r>
              <a:rPr lang="en-US" b="1" i="1" dirty="0"/>
              <a:t>best</a:t>
            </a:r>
            <a:r>
              <a:rPr lang="en-US" dirty="0"/>
              <a:t> estimate of the wind chill for a wind speed of 25 miles per hour and an air temperature of 25</a:t>
            </a:r>
            <a:r>
              <a:rPr lang="en-US" baseline="30000" dirty="0"/>
              <a:t>o</a:t>
            </a:r>
            <a:r>
              <a:rPr lang="en-US" dirty="0"/>
              <a:t>F</a:t>
            </a:r>
            <a:r>
              <a:rPr lang="en-US" dirty="0" smtClean="0"/>
              <a:t>?</a:t>
            </a:r>
            <a:endParaRPr lang="en-US" dirty="0"/>
          </a:p>
        </p:txBody>
      </p:sp>
      <p:pic>
        <p:nvPicPr>
          <p:cNvPr id="7"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23850" b="53406"/>
          <a:stretch/>
        </p:blipFill>
        <p:spPr bwMode="auto">
          <a:xfrm>
            <a:off x="3027218" y="5469652"/>
            <a:ext cx="1238250" cy="777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46594" b="26703"/>
          <a:stretch/>
        </p:blipFill>
        <p:spPr bwMode="auto">
          <a:xfrm>
            <a:off x="5295427" y="5401976"/>
            <a:ext cx="1238250" cy="913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73297"/>
          <a:stretch/>
        </p:blipFill>
        <p:spPr bwMode="auto">
          <a:xfrm>
            <a:off x="7614725" y="5401973"/>
            <a:ext cx="1238250" cy="913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3.01</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25.</a:t>
            </a:r>
            <a:endParaRPr lang="en-US" dirty="0"/>
          </a:p>
        </p:txBody>
      </p:sp>
      <p:pic>
        <p:nvPicPr>
          <p:cNvPr id="266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31154"/>
          <a:stretch/>
        </p:blipFill>
        <p:spPr bwMode="auto">
          <a:xfrm>
            <a:off x="464127" y="3352800"/>
            <a:ext cx="3143250" cy="2826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4825" y="5029200"/>
            <a:ext cx="30194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a:spLocks noGrp="1"/>
          </p:cNvSpPr>
          <p:nvPr>
            <p:ph idx="1"/>
          </p:nvPr>
        </p:nvSpPr>
        <p:spPr>
          <a:xfrm>
            <a:off x="228600" y="838200"/>
            <a:ext cx="8763000" cy="2209800"/>
          </a:xfrm>
        </p:spPr>
        <p:txBody>
          <a:bodyPr>
            <a:normAutofit fontScale="92500" lnSpcReduction="20000"/>
          </a:bodyPr>
          <a:lstStyle/>
          <a:p>
            <a:r>
              <a:rPr lang="en-US" dirty="0"/>
              <a:t>A travel agency at the Outer Banks wrote a pamphlet on the attractions most requested by guests. In June, they had 43 requests for information on lighthouses, 32 on beaches, and 18 on fishing. In July, there were 27 requests for information on fishing, 34 on lighthouses, and 51 for beaches. Which matrix organizes the data so that the rows are June and July and the columns are lighthouse, beaches, and fishing respectively? </a:t>
            </a:r>
          </a:p>
        </p:txBody>
      </p:sp>
      <p:pic>
        <p:nvPicPr>
          <p:cNvPr id="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68846"/>
          <a:stretch/>
        </p:blipFill>
        <p:spPr bwMode="auto">
          <a:xfrm>
            <a:off x="4191000" y="3158837"/>
            <a:ext cx="3143250" cy="1278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3.01</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26.</a:t>
            </a:r>
            <a:endParaRPr lang="en-US" dirty="0"/>
          </a:p>
        </p:txBody>
      </p:sp>
      <p:pic>
        <p:nvPicPr>
          <p:cNvPr id="276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8636" y="609600"/>
            <a:ext cx="3798421" cy="311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50000"/>
          <a:stretch/>
        </p:blipFill>
        <p:spPr bwMode="auto">
          <a:xfrm>
            <a:off x="1178796" y="4317981"/>
            <a:ext cx="3099955" cy="2182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a:stretch/>
        </p:blipFill>
        <p:spPr bwMode="auto">
          <a:xfrm>
            <a:off x="4677341" y="4267200"/>
            <a:ext cx="3099955" cy="2182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a:spLocks noGrp="1"/>
          </p:cNvSpPr>
          <p:nvPr>
            <p:ph idx="1"/>
          </p:nvPr>
        </p:nvSpPr>
        <p:spPr>
          <a:xfrm>
            <a:off x="27708" y="914400"/>
            <a:ext cx="4620492" cy="2438400"/>
          </a:xfrm>
        </p:spPr>
        <p:txBody>
          <a:bodyPr>
            <a:normAutofit lnSpcReduction="10000"/>
          </a:bodyPr>
          <a:lstStyle/>
          <a:p>
            <a:r>
              <a:rPr lang="en-US" dirty="0"/>
              <a:t>John and Tito are comparing their monthly spending on food, music, and electricity</a:t>
            </a:r>
            <a:r>
              <a:rPr lang="en-US" dirty="0" smtClean="0"/>
              <a:t>.</a:t>
            </a:r>
            <a:endParaRPr lang="en-US" dirty="0"/>
          </a:p>
          <a:p>
            <a:r>
              <a:rPr lang="en-US" dirty="0"/>
              <a:t>How much more did John and Tito spend on each item in February than in March</a:t>
            </a:r>
            <a:r>
              <a:rPr lang="en-US" dirty="0" smtClean="0"/>
              <a:t>?</a:t>
            </a:r>
            <a:endParaRPr lang="en-US" dirty="0"/>
          </a:p>
        </p:txBody>
      </p:sp>
      <p:sp>
        <p:nvSpPr>
          <p:cNvPr id="9"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27.</a:t>
            </a:r>
            <a:endParaRPr lang="en-US"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023" y="457757"/>
            <a:ext cx="7555954" cy="2446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34299"/>
          <a:stretch/>
        </p:blipFill>
        <p:spPr bwMode="auto">
          <a:xfrm>
            <a:off x="1676400" y="3244561"/>
            <a:ext cx="2466975" cy="3003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1125" y="4732625"/>
            <a:ext cx="2352675"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66004"/>
          <a:stretch/>
        </p:blipFill>
        <p:spPr bwMode="auto">
          <a:xfrm>
            <a:off x="5056043" y="3170093"/>
            <a:ext cx="2466975" cy="1554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28.</a:t>
            </a:r>
            <a:endParaRPr lang="en-US" dirty="0"/>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9352" y="699655"/>
            <a:ext cx="2372591" cy="3325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42" y="4346118"/>
            <a:ext cx="2274979" cy="2164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1634" y="4343400"/>
            <a:ext cx="2251365" cy="2212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0261" y="4364400"/>
            <a:ext cx="2078182" cy="2243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01480" y="4422171"/>
            <a:ext cx="2133285" cy="21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Content Placeholder 2"/>
          <p:cNvSpPr>
            <a:spLocks noGrp="1"/>
          </p:cNvSpPr>
          <p:nvPr>
            <p:ph idx="1"/>
          </p:nvPr>
        </p:nvSpPr>
        <p:spPr>
          <a:xfrm>
            <a:off x="97697" y="990600"/>
            <a:ext cx="5105400" cy="685800"/>
          </a:xfrm>
        </p:spPr>
        <p:txBody>
          <a:bodyPr>
            <a:normAutofit/>
          </a:bodyPr>
          <a:lstStyle/>
          <a:p>
            <a:r>
              <a:rPr lang="en-US" dirty="0"/>
              <a:t>What is matrix </a:t>
            </a:r>
            <a:r>
              <a:rPr lang="en-US" i="1" dirty="0"/>
              <a:t>J</a:t>
            </a:r>
            <a:r>
              <a:rPr lang="en-US" dirty="0"/>
              <a:t> if 3</a:t>
            </a:r>
            <a:r>
              <a:rPr lang="en-US" i="1" dirty="0"/>
              <a:t>K</a:t>
            </a:r>
            <a:r>
              <a:rPr lang="en-US" dirty="0"/>
              <a:t> + 2</a:t>
            </a:r>
            <a:r>
              <a:rPr lang="en-US" i="1" dirty="0"/>
              <a:t>J</a:t>
            </a:r>
            <a:r>
              <a:rPr lang="en-US" dirty="0"/>
              <a:t> = </a:t>
            </a:r>
            <a:r>
              <a:rPr lang="en-US" i="1" dirty="0"/>
              <a:t>H</a:t>
            </a:r>
            <a:r>
              <a:rPr lang="en-US" dirty="0" smtClean="0"/>
              <a:t>?</a:t>
            </a:r>
            <a:endParaRPr lang="en-US" dirty="0"/>
          </a:p>
        </p:txBody>
      </p:sp>
      <p:sp>
        <p:nvSpPr>
          <p:cNvPr id="12"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0738" y="762000"/>
            <a:ext cx="4962525"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617518"/>
            <a:ext cx="1914525"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152400" y="-381000"/>
            <a:ext cx="8229600" cy="1143000"/>
          </a:xfrm>
        </p:spPr>
        <p:txBody>
          <a:bodyPr/>
          <a:lstStyle/>
          <a:p>
            <a:r>
              <a:rPr lang="en-US" dirty="0"/>
              <a:t>2</a:t>
            </a:r>
            <a:r>
              <a:rPr lang="en-US" dirty="0" smtClean="0"/>
              <a:t>.</a:t>
            </a:r>
            <a:endParaRPr lang="en-US" dirty="0"/>
          </a:p>
        </p:txBody>
      </p:sp>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1.01a</a:t>
            </a:r>
            <a:endParaRPr lang="en-US" sz="1800" dirty="0"/>
          </a:p>
        </p:txBody>
      </p:sp>
    </p:spTree>
    <p:extLst>
      <p:ext uri="{BB962C8B-B14F-4D97-AF65-F5344CB8AC3E}">
        <p14:creationId xmlns:p14="http://schemas.microsoft.com/office/powerpoint/2010/main" val="40584614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29.</a:t>
            </a:r>
            <a:endParaRPr lang="en-US" dirty="0"/>
          </a:p>
        </p:txBody>
      </p:sp>
      <p:pic>
        <p:nvPicPr>
          <p:cNvPr id="307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4451" y="2383808"/>
            <a:ext cx="5452944" cy="2111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800350"/>
            <a:ext cx="1581150" cy="339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0" y="914400"/>
            <a:ext cx="9067800" cy="1256001"/>
          </a:xfrm>
        </p:spPr>
        <p:txBody>
          <a:bodyPr>
            <a:normAutofit fontScale="85000" lnSpcReduction="20000"/>
          </a:bodyPr>
          <a:lstStyle/>
          <a:p>
            <a:r>
              <a:rPr lang="en-US" dirty="0"/>
              <a:t>The matrix shows the number of employees under each pay that worked at a plant in town during different shifts</a:t>
            </a:r>
            <a:r>
              <a:rPr lang="en-US" dirty="0" smtClean="0"/>
              <a:t>.</a:t>
            </a:r>
          </a:p>
          <a:p>
            <a:r>
              <a:rPr lang="en-US" dirty="0"/>
              <a:t>If all employees worked 8 hour shifts, what were the total wages that this company paid on Saturday?</a:t>
            </a:r>
          </a:p>
        </p:txBody>
      </p:sp>
      <p:sp>
        <p:nvSpPr>
          <p:cNvPr id="8"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30.</a:t>
            </a:r>
            <a:endParaRPr lang="en-US" dirty="0"/>
          </a:p>
        </p:txBody>
      </p:sp>
      <p:pic>
        <p:nvPicPr>
          <p:cNvPr id="317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738241"/>
            <a:ext cx="3112979" cy="2690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595255"/>
            <a:ext cx="3998925" cy="2912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381000" y="1143000"/>
            <a:ext cx="4648200" cy="2451755"/>
          </a:xfrm>
        </p:spPr>
        <p:txBody>
          <a:bodyPr>
            <a:normAutofit/>
          </a:bodyPr>
          <a:lstStyle/>
          <a:p>
            <a:r>
              <a:rPr lang="en-US" dirty="0"/>
              <a:t>The table below shows the height of a plant as it grows</a:t>
            </a:r>
            <a:r>
              <a:rPr lang="en-US" dirty="0" smtClean="0"/>
              <a:t>.</a:t>
            </a:r>
          </a:p>
          <a:p>
            <a:r>
              <a:rPr lang="en-US" dirty="0"/>
              <a:t>Based on the line of best fit, what does the </a:t>
            </a:r>
            <a:r>
              <a:rPr lang="en-US" i="1" dirty="0"/>
              <a:t>y</a:t>
            </a:r>
            <a:r>
              <a:rPr lang="en-US" dirty="0"/>
              <a:t>-intercept mean?</a:t>
            </a:r>
          </a:p>
        </p:txBody>
      </p:sp>
      <p:sp>
        <p:nvSpPr>
          <p:cNvPr id="8"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3.03a</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31.</a:t>
            </a:r>
            <a:endParaRPr lang="en-US" dirty="0"/>
          </a:p>
        </p:txBody>
      </p:sp>
      <p:pic>
        <p:nvPicPr>
          <p:cNvPr id="327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125" y="2162175"/>
            <a:ext cx="7143750" cy="340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76200" y="990600"/>
            <a:ext cx="9067800" cy="990600"/>
          </a:xfrm>
        </p:spPr>
        <p:txBody>
          <a:bodyPr>
            <a:normAutofit fontScale="85000" lnSpcReduction="20000"/>
          </a:bodyPr>
          <a:lstStyle/>
          <a:p>
            <a:r>
              <a:rPr lang="en-US" dirty="0"/>
              <a:t>A business buys a computer, which decreases in value over time. </a:t>
            </a:r>
            <a:r>
              <a:rPr lang="en-US" dirty="0" smtClean="0"/>
              <a:t>       This </a:t>
            </a:r>
            <a:r>
              <a:rPr lang="en-US" dirty="0"/>
              <a:t>value, </a:t>
            </a:r>
            <a:r>
              <a:rPr lang="en-US" i="1" dirty="0"/>
              <a:t>V</a:t>
            </a:r>
            <a:r>
              <a:rPr lang="en-US" dirty="0"/>
              <a:t>, can be related to the time in years, </a:t>
            </a:r>
            <a:r>
              <a:rPr lang="en-US" i="1" dirty="0"/>
              <a:t>y</a:t>
            </a:r>
            <a:r>
              <a:rPr lang="en-US" dirty="0"/>
              <a:t>, by the equation </a:t>
            </a:r>
            <a:r>
              <a:rPr lang="en-US" dirty="0" smtClean="0"/>
              <a:t>              </a:t>
            </a:r>
            <a:r>
              <a:rPr lang="en-US" i="1" dirty="0" smtClean="0"/>
              <a:t>V</a:t>
            </a:r>
            <a:r>
              <a:rPr lang="en-US" dirty="0" smtClean="0"/>
              <a:t> </a:t>
            </a:r>
            <a:r>
              <a:rPr lang="en-US" dirty="0"/>
              <a:t>= </a:t>
            </a:r>
            <a:r>
              <a:rPr lang="en-US" baseline="30000" dirty="0"/>
              <a:t>–</a:t>
            </a:r>
            <a:r>
              <a:rPr lang="en-US" dirty="0"/>
              <a:t>687.50</a:t>
            </a:r>
            <a:r>
              <a:rPr lang="en-US" i="1" dirty="0"/>
              <a:t>y</a:t>
            </a:r>
            <a:r>
              <a:rPr lang="en-US" dirty="0"/>
              <a:t> + 3,000. What does the coefficient of </a:t>
            </a:r>
            <a:r>
              <a:rPr lang="en-US" i="1" dirty="0"/>
              <a:t>y</a:t>
            </a:r>
            <a:r>
              <a:rPr lang="en-US" dirty="0"/>
              <a:t> represent?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3.03a</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32.</a:t>
            </a:r>
            <a:endParaRPr lang="en-US" dirty="0"/>
          </a:p>
        </p:txBody>
      </p:sp>
      <p:pic>
        <p:nvPicPr>
          <p:cNvPr id="337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75" y="2667000"/>
            <a:ext cx="412432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76200" y="951024"/>
            <a:ext cx="9067800" cy="1334976"/>
          </a:xfrm>
        </p:spPr>
        <p:txBody>
          <a:bodyPr>
            <a:normAutofit fontScale="85000" lnSpcReduction="10000"/>
          </a:bodyPr>
          <a:lstStyle/>
          <a:p>
            <a:r>
              <a:rPr lang="en-US" dirty="0"/>
              <a:t>Anna earns money by typing students’ papers. She uses the equation </a:t>
            </a:r>
            <a:r>
              <a:rPr lang="en-US" i="1" dirty="0"/>
              <a:t>C</a:t>
            </a:r>
            <a:r>
              <a:rPr lang="en-US" dirty="0"/>
              <a:t> = 0.7</a:t>
            </a:r>
            <a:r>
              <a:rPr lang="en-US" i="1" dirty="0"/>
              <a:t>p</a:t>
            </a:r>
            <a:r>
              <a:rPr lang="en-US" dirty="0"/>
              <a:t> + 3 to calculate what she charges. </a:t>
            </a:r>
            <a:r>
              <a:rPr lang="en-US" i="1" dirty="0"/>
              <a:t>C</a:t>
            </a:r>
            <a:r>
              <a:rPr lang="en-US" dirty="0"/>
              <a:t> is the total cost in dollars of what she will charge, and </a:t>
            </a:r>
            <a:r>
              <a:rPr lang="en-US" i="1" dirty="0"/>
              <a:t>p</a:t>
            </a:r>
            <a:r>
              <a:rPr lang="en-US" dirty="0"/>
              <a:t> is the number of pages. What are the interpretations of slope and intercept in the equation?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3.03a</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33.</a:t>
            </a:r>
            <a:endParaRPr lang="en-US" dirty="0"/>
          </a:p>
        </p:txBody>
      </p:sp>
      <p:pic>
        <p:nvPicPr>
          <p:cNvPr id="34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0"/>
            <a:ext cx="2641356" cy="392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76200" y="951024"/>
            <a:ext cx="9067800" cy="1182576"/>
          </a:xfrm>
        </p:spPr>
        <p:txBody>
          <a:bodyPr>
            <a:normAutofit fontScale="85000" lnSpcReduction="10000"/>
          </a:bodyPr>
          <a:lstStyle/>
          <a:p>
            <a:r>
              <a:rPr lang="en-US" dirty="0"/>
              <a:t>Mary has written 10 pages for her novel. She plans to write 15 additional pages per month until she is finished. Which equation represents the total number of pages written after any number of months?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3.03a</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34.</a:t>
            </a:r>
            <a:endParaRPr lang="en-US" dirty="0"/>
          </a:p>
        </p:txBody>
      </p:sp>
      <p:pic>
        <p:nvPicPr>
          <p:cNvPr id="358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647950"/>
            <a:ext cx="1438275"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76200" y="951024"/>
            <a:ext cx="9067800" cy="1334976"/>
          </a:xfrm>
        </p:spPr>
        <p:txBody>
          <a:bodyPr>
            <a:normAutofit fontScale="92500" lnSpcReduction="20000"/>
          </a:bodyPr>
          <a:lstStyle/>
          <a:p>
            <a:r>
              <a:rPr lang="en-US" dirty="0"/>
              <a:t>A business buys a computer for $3,000. After 4 years, the value of the computer is expected to be $250. The value, </a:t>
            </a:r>
            <a:r>
              <a:rPr lang="en-US" i="1" dirty="0"/>
              <a:t>V</a:t>
            </a:r>
            <a:r>
              <a:rPr lang="en-US" dirty="0"/>
              <a:t>, can be related to the time in years, </a:t>
            </a:r>
            <a:r>
              <a:rPr lang="en-US" i="1" dirty="0"/>
              <a:t>t</a:t>
            </a:r>
            <a:r>
              <a:rPr lang="en-US" dirty="0"/>
              <a:t>, in a linear model. In how many years could the value be expected to reach zero?</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3.03b</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35.</a:t>
            </a:r>
            <a:endParaRPr lang="en-US" dirty="0"/>
          </a:p>
        </p:txBody>
      </p:sp>
      <p:pic>
        <p:nvPicPr>
          <p:cNvPr id="368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5687" y="2175164"/>
            <a:ext cx="5683513" cy="1558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267075"/>
            <a:ext cx="2886075" cy="343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a:spLocks noGrp="1"/>
          </p:cNvSpPr>
          <p:nvPr>
            <p:ph idx="1"/>
          </p:nvPr>
        </p:nvSpPr>
        <p:spPr>
          <a:xfrm>
            <a:off x="76200" y="951024"/>
            <a:ext cx="9067800" cy="1563576"/>
          </a:xfrm>
        </p:spPr>
        <p:txBody>
          <a:bodyPr>
            <a:normAutofit fontScale="92500" lnSpcReduction="20000"/>
          </a:bodyPr>
          <a:lstStyle/>
          <a:p>
            <a:r>
              <a:rPr lang="en-US" dirty="0"/>
              <a:t>The students in the ninth grade earned the following grades </a:t>
            </a:r>
            <a:r>
              <a:rPr lang="en-US" dirty="0" smtClean="0"/>
              <a:t>      in </a:t>
            </a:r>
            <a:r>
              <a:rPr lang="en-US" dirty="0"/>
              <a:t>math and science. Mr. Miller believes that students’ science grades are dependent on their math grades. Which is the equation for the line of best fit for the data that supports </a:t>
            </a:r>
            <a:r>
              <a:rPr lang="en-US" dirty="0" smtClean="0"/>
              <a:t>          Mr</a:t>
            </a:r>
            <a:r>
              <a:rPr lang="en-US" dirty="0"/>
              <a:t>. Miller’s theory?</a:t>
            </a:r>
          </a:p>
        </p:txBody>
      </p:sp>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3.03b</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36.</a:t>
            </a:r>
            <a:endParaRPr lang="en-US" dirty="0"/>
          </a:p>
        </p:txBody>
      </p:sp>
      <p:pic>
        <p:nvPicPr>
          <p:cNvPr id="378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914400"/>
            <a:ext cx="4744609" cy="3628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50000"/>
          <a:stretch/>
        </p:blipFill>
        <p:spPr bwMode="auto">
          <a:xfrm>
            <a:off x="304800" y="4443889"/>
            <a:ext cx="1613535" cy="1880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4"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a:stretch/>
        </p:blipFill>
        <p:spPr bwMode="auto">
          <a:xfrm>
            <a:off x="2098099" y="4352100"/>
            <a:ext cx="1613535" cy="188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a:spLocks noGrp="1"/>
          </p:cNvSpPr>
          <p:nvPr>
            <p:ph idx="1"/>
          </p:nvPr>
        </p:nvSpPr>
        <p:spPr>
          <a:xfrm>
            <a:off x="228600" y="1219200"/>
            <a:ext cx="4114800" cy="3087576"/>
          </a:xfrm>
        </p:spPr>
        <p:txBody>
          <a:bodyPr>
            <a:normAutofit/>
          </a:bodyPr>
          <a:lstStyle/>
          <a:p>
            <a:r>
              <a:rPr lang="en-US" dirty="0"/>
              <a:t>The table below shows the heights and weights of 8 basketball players. </a:t>
            </a:r>
            <a:endParaRPr lang="en-US" dirty="0" smtClean="0"/>
          </a:p>
          <a:p>
            <a:r>
              <a:rPr lang="en-US" dirty="0"/>
              <a:t>Assuming a linear relationship, what would be the weight of someone 70 in. tall?</a:t>
            </a:r>
          </a:p>
        </p:txBody>
      </p:sp>
      <p:sp>
        <p:nvSpPr>
          <p:cNvPr id="9"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3.03b</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37.</a:t>
            </a:r>
            <a:endParaRPr lang="en-US" dirty="0"/>
          </a:p>
        </p:txBody>
      </p:sp>
      <p:pic>
        <p:nvPicPr>
          <p:cNvPr id="389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0042" y="1720483"/>
            <a:ext cx="6510062" cy="1479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124200"/>
            <a:ext cx="3419475"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a:spLocks noGrp="1"/>
          </p:cNvSpPr>
          <p:nvPr>
            <p:ph idx="1"/>
          </p:nvPr>
        </p:nvSpPr>
        <p:spPr>
          <a:xfrm>
            <a:off x="311727" y="838200"/>
            <a:ext cx="8894618" cy="990600"/>
          </a:xfrm>
        </p:spPr>
        <p:txBody>
          <a:bodyPr>
            <a:normAutofit fontScale="85000" lnSpcReduction="20000"/>
          </a:bodyPr>
          <a:lstStyle/>
          <a:p>
            <a:r>
              <a:rPr lang="en-US" dirty="0"/>
              <a:t>Use the line of best fit to determine the estimated sporting goods sales in 1990. If the actual sales were $50.7 billion, what is the percent difference between the actual sales and the estimated sales</a:t>
            </a:r>
            <a:r>
              <a:rPr lang="en-US" dirty="0" smtClean="0"/>
              <a:t>?</a:t>
            </a:r>
            <a:endParaRPr lang="en-US" dirty="0"/>
          </a:p>
        </p:txBody>
      </p:sp>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3.03b</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38.</a:t>
            </a:r>
            <a:endParaRPr lang="en-US" dirty="0"/>
          </a:p>
        </p:txBody>
      </p:sp>
      <p:pic>
        <p:nvPicPr>
          <p:cNvPr id="399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463" y="2343150"/>
            <a:ext cx="2867025"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76200" y="914400"/>
            <a:ext cx="8894618" cy="1295400"/>
          </a:xfrm>
        </p:spPr>
        <p:txBody>
          <a:bodyPr>
            <a:normAutofit fontScale="92500" lnSpcReduction="20000"/>
          </a:bodyPr>
          <a:lstStyle/>
          <a:p>
            <a:r>
              <a:rPr lang="en-US" dirty="0"/>
              <a:t>The function </a:t>
            </a:r>
            <a:r>
              <a:rPr lang="en-US" i="1" dirty="0"/>
              <a:t>H</a:t>
            </a:r>
            <a:r>
              <a:rPr lang="en-US" dirty="0"/>
              <a:t>(</a:t>
            </a:r>
            <a:r>
              <a:rPr lang="en-US" i="1" dirty="0"/>
              <a:t>x</a:t>
            </a:r>
            <a:r>
              <a:rPr lang="en-US" dirty="0"/>
              <a:t>) = 2.59</a:t>
            </a:r>
            <a:r>
              <a:rPr lang="en-US" i="1" dirty="0"/>
              <a:t>x</a:t>
            </a:r>
            <a:r>
              <a:rPr lang="en-US" dirty="0"/>
              <a:t> + 47.24 is used to estimate the height of a woman in centimeters, where </a:t>
            </a:r>
            <a:r>
              <a:rPr lang="en-US" i="1" dirty="0"/>
              <a:t>x</a:t>
            </a:r>
            <a:r>
              <a:rPr lang="en-US" dirty="0"/>
              <a:t> is the length of her thigh bone. What is the </a:t>
            </a:r>
            <a:r>
              <a:rPr lang="en-US" b="1" i="1" dirty="0"/>
              <a:t>approximate</a:t>
            </a:r>
            <a:r>
              <a:rPr lang="en-US" dirty="0"/>
              <a:t> height of a woman whose thigh bone measures 54 centimeters?</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4.01a</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a:t>3</a:t>
            </a:r>
            <a:r>
              <a:rPr lang="en-US" dirty="0" smtClean="0"/>
              <a:t>.</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762000"/>
            <a:ext cx="6211888"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981200"/>
            <a:ext cx="1285875" cy="345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1.01a</a:t>
            </a:r>
            <a:endParaRPr lang="en-US" sz="1800" dirty="0"/>
          </a:p>
        </p:txBody>
      </p:sp>
    </p:spTree>
    <p:extLst>
      <p:ext uri="{BB962C8B-B14F-4D97-AF65-F5344CB8AC3E}">
        <p14:creationId xmlns:p14="http://schemas.microsoft.com/office/powerpoint/2010/main" val="19222267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39.</a:t>
            </a:r>
            <a:endParaRPr lang="en-US" dirty="0"/>
          </a:p>
        </p:txBody>
      </p:sp>
      <p:pic>
        <p:nvPicPr>
          <p:cNvPr id="409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381250"/>
            <a:ext cx="1019175"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76200" y="838200"/>
            <a:ext cx="8894618" cy="1295400"/>
          </a:xfrm>
        </p:spPr>
        <p:txBody>
          <a:bodyPr>
            <a:normAutofit fontScale="92500"/>
          </a:bodyPr>
          <a:lstStyle/>
          <a:p>
            <a:r>
              <a:rPr lang="en-US" dirty="0"/>
              <a:t>Gym 1 charges $45 a month plus $2 for each visit. Gym 2 charges $36 a month plus $5 for each visit. At what minimum number of visits per month does Gym 1 become less expensive than Gym 2?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4.01a</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40.</a:t>
            </a:r>
            <a:endParaRPr lang="en-US" dirty="0"/>
          </a:p>
        </p:txBody>
      </p:sp>
      <p:pic>
        <p:nvPicPr>
          <p:cNvPr id="419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533400"/>
            <a:ext cx="3235351" cy="3369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8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50000"/>
          <a:stretch/>
        </p:blipFill>
        <p:spPr bwMode="auto">
          <a:xfrm>
            <a:off x="305622" y="2959419"/>
            <a:ext cx="2420303" cy="1917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90"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a:stretch/>
        </p:blipFill>
        <p:spPr bwMode="auto">
          <a:xfrm>
            <a:off x="322897" y="4788217"/>
            <a:ext cx="2420303" cy="1917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2"/>
          <p:cNvSpPr>
            <a:spLocks noGrp="1"/>
          </p:cNvSpPr>
          <p:nvPr>
            <p:ph idx="1"/>
          </p:nvPr>
        </p:nvSpPr>
        <p:spPr>
          <a:xfrm>
            <a:off x="34951" y="838200"/>
            <a:ext cx="5527649" cy="2667000"/>
          </a:xfrm>
        </p:spPr>
        <p:txBody>
          <a:bodyPr>
            <a:normAutofit fontScale="92500" lnSpcReduction="10000"/>
          </a:bodyPr>
          <a:lstStyle/>
          <a:p>
            <a:r>
              <a:rPr lang="en-US" dirty="0" smtClean="0"/>
              <a:t>The table to the right compares the number of treadmills at local gyms to the number of members. </a:t>
            </a:r>
            <a:br>
              <a:rPr lang="en-US" dirty="0" smtClean="0"/>
            </a:br>
            <a:endParaRPr lang="en-US" dirty="0" smtClean="0"/>
          </a:p>
          <a:p>
            <a:r>
              <a:rPr lang="en-US" dirty="0" smtClean="0"/>
              <a:t>How </a:t>
            </a:r>
            <a:r>
              <a:rPr lang="en-US" dirty="0"/>
              <a:t>many treadmills should the gym have if its membership is 180 people</a:t>
            </a:r>
            <a:r>
              <a:rPr lang="en-US" dirty="0" smtClean="0"/>
              <a:t>?</a:t>
            </a:r>
            <a:r>
              <a:rPr lang="en-US" dirty="0"/>
              <a:t/>
            </a:r>
            <a:br>
              <a:rPr lang="en-US" dirty="0"/>
            </a:br>
            <a:endParaRPr lang="en-US" dirty="0"/>
          </a:p>
        </p:txBody>
      </p:sp>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4.01a</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41.</a:t>
            </a:r>
            <a:endParaRPr lang="en-US" dirty="0"/>
          </a:p>
        </p:txBody>
      </p:sp>
      <p:pic>
        <p:nvPicPr>
          <p:cNvPr id="430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362200"/>
            <a:ext cx="1543050" cy="359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152400" y="838200"/>
            <a:ext cx="8763000" cy="1524000"/>
          </a:xfrm>
        </p:spPr>
        <p:txBody>
          <a:bodyPr>
            <a:normAutofit fontScale="92500" lnSpcReduction="10000"/>
          </a:bodyPr>
          <a:lstStyle/>
          <a:p>
            <a:r>
              <a:rPr lang="en-US" dirty="0"/>
              <a:t>The yearly cost of tuition and fees at a public four-year college can be estimated by the linear function </a:t>
            </a:r>
            <a:r>
              <a:rPr lang="en-US" i="1" dirty="0"/>
              <a:t>f</a:t>
            </a:r>
            <a:r>
              <a:rPr lang="en-US" dirty="0"/>
              <a:t>(</a:t>
            </a:r>
            <a:r>
              <a:rPr lang="en-US" i="1" dirty="0"/>
              <a:t>x</a:t>
            </a:r>
            <a:r>
              <a:rPr lang="en-US" dirty="0"/>
              <a:t>) = 130</a:t>
            </a:r>
            <a:r>
              <a:rPr lang="en-US" i="1" dirty="0"/>
              <a:t>x</a:t>
            </a:r>
            <a:r>
              <a:rPr lang="en-US" dirty="0"/>
              <a:t> + 1,980.5, where </a:t>
            </a:r>
            <a:r>
              <a:rPr lang="en-US" i="1" dirty="0"/>
              <a:t>x</a:t>
            </a:r>
            <a:r>
              <a:rPr lang="en-US" dirty="0"/>
              <a:t> is the number of years after 2005 and </a:t>
            </a:r>
            <a:r>
              <a:rPr lang="en-US" i="1" dirty="0"/>
              <a:t>f</a:t>
            </a:r>
            <a:r>
              <a:rPr lang="en-US" dirty="0"/>
              <a:t>(</a:t>
            </a:r>
            <a:r>
              <a:rPr lang="en-US" i="1" dirty="0"/>
              <a:t>x</a:t>
            </a:r>
            <a:r>
              <a:rPr lang="en-US" dirty="0"/>
              <a:t>) is the total cost. In what year will the tuition and fees exceed $2,500?</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4.01a</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42.</a:t>
            </a:r>
            <a:endParaRPr lang="en-US" dirty="0"/>
          </a:p>
        </p:txBody>
      </p:sp>
      <p:pic>
        <p:nvPicPr>
          <p:cNvPr id="440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81200"/>
            <a:ext cx="1857375"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447675" y="914400"/>
            <a:ext cx="8534400" cy="822960"/>
          </a:xfrm>
        </p:spPr>
        <p:txBody>
          <a:bodyPr>
            <a:normAutofit lnSpcReduction="10000"/>
          </a:bodyPr>
          <a:lstStyle/>
          <a:p>
            <a:r>
              <a:rPr lang="en-US" dirty="0"/>
              <a:t>The cost of a cab ride is $4.25 plus $0.35 per mile. What is the number of miles traveled if the cost is $14.75?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4.01b</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43.</a:t>
            </a:r>
            <a:endParaRPr lang="en-US" dirty="0"/>
          </a:p>
        </p:txBody>
      </p:sp>
      <p:pic>
        <p:nvPicPr>
          <p:cNvPr id="4506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68" y="2700435"/>
            <a:ext cx="6460988" cy="3776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228600" y="914400"/>
            <a:ext cx="5257800" cy="1981200"/>
          </a:xfrm>
        </p:spPr>
        <p:txBody>
          <a:bodyPr>
            <a:normAutofit fontScale="92500" lnSpcReduction="20000"/>
          </a:bodyPr>
          <a:lstStyle/>
          <a:p>
            <a:r>
              <a:rPr lang="en-US" dirty="0"/>
              <a:t>A restaurant charges a rental fee for its ballroom plus a cost per person. The cost for different size groups is shown </a:t>
            </a:r>
            <a:r>
              <a:rPr lang="en-US" dirty="0" smtClean="0"/>
              <a:t>to the right. </a:t>
            </a:r>
            <a:endParaRPr lang="en-US" dirty="0" smtClean="0"/>
          </a:p>
          <a:p>
            <a:r>
              <a:rPr lang="en-US" dirty="0"/>
              <a:t>What does the </a:t>
            </a:r>
            <a:r>
              <a:rPr lang="en-US" i="1" dirty="0"/>
              <a:t>y</a:t>
            </a:r>
            <a:r>
              <a:rPr lang="en-US" dirty="0"/>
              <a:t>-intercept represent for the data set</a:t>
            </a:r>
            <a:r>
              <a:rPr lang="en-US" dirty="0" smtClean="0"/>
              <a:t>?</a:t>
            </a:r>
            <a:endParaRPr lang="en-US" dirty="0"/>
          </a:p>
        </p:txBody>
      </p:sp>
      <p:pic>
        <p:nvPicPr>
          <p:cNvPr id="450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77894"/>
            <a:ext cx="3038163" cy="2517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4.01b</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44.</a:t>
            </a:r>
            <a:endParaRPr lang="en-US" dirty="0"/>
          </a:p>
        </p:txBody>
      </p:sp>
      <p:pic>
        <p:nvPicPr>
          <p:cNvPr id="460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3873" y="914400"/>
            <a:ext cx="3513731" cy="2597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45958"/>
          <a:stretch/>
        </p:blipFill>
        <p:spPr bwMode="auto">
          <a:xfrm>
            <a:off x="241935" y="3713226"/>
            <a:ext cx="4253865" cy="2129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54042"/>
          <a:stretch/>
        </p:blipFill>
        <p:spPr bwMode="auto">
          <a:xfrm>
            <a:off x="4813935" y="3830921"/>
            <a:ext cx="4253865" cy="181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a:spLocks noGrp="1"/>
          </p:cNvSpPr>
          <p:nvPr>
            <p:ph idx="1"/>
          </p:nvPr>
        </p:nvSpPr>
        <p:spPr>
          <a:xfrm>
            <a:off x="76200" y="951024"/>
            <a:ext cx="4419600" cy="2858976"/>
          </a:xfrm>
        </p:spPr>
        <p:txBody>
          <a:bodyPr>
            <a:normAutofit lnSpcReduction="10000"/>
          </a:bodyPr>
          <a:lstStyle/>
          <a:p>
            <a:r>
              <a:rPr lang="en-US" dirty="0"/>
              <a:t>The table </a:t>
            </a:r>
            <a:r>
              <a:rPr lang="en-US" dirty="0" smtClean="0"/>
              <a:t>to the right shows </a:t>
            </a:r>
            <a:r>
              <a:rPr lang="en-US" dirty="0"/>
              <a:t>the amount of money in Joe’s bank account over a period of time. What conclusion can be drawn from the slope of a linear model of these data? </a:t>
            </a:r>
          </a:p>
        </p:txBody>
      </p:sp>
      <p:sp>
        <p:nvSpPr>
          <p:cNvPr id="10"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4.01b</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45.</a:t>
            </a:r>
            <a:endParaRPr lang="en-US" dirty="0"/>
          </a:p>
        </p:txBody>
      </p:sp>
      <p:pic>
        <p:nvPicPr>
          <p:cNvPr id="471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95525"/>
            <a:ext cx="2162175"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a:spLocks noGrp="1"/>
          </p:cNvSpPr>
          <p:nvPr>
            <p:ph idx="1"/>
          </p:nvPr>
        </p:nvSpPr>
        <p:spPr>
          <a:xfrm>
            <a:off x="304800" y="838201"/>
            <a:ext cx="8534400" cy="1447800"/>
          </a:xfrm>
        </p:spPr>
        <p:txBody>
          <a:bodyPr>
            <a:normAutofit fontScale="92500" lnSpcReduction="10000"/>
          </a:bodyPr>
          <a:lstStyle/>
          <a:p>
            <a:r>
              <a:rPr lang="en-US" dirty="0"/>
              <a:t>A computer repairman charges $50 to come to a home or office, plus $35 per hour. During one week, he visits eight homes or offices, and his total income is $1,450. How many hours does he spend working on computers? </a:t>
            </a:r>
          </a:p>
        </p:txBody>
      </p:sp>
      <p:sp>
        <p:nvSpPr>
          <p:cNvPr id="5"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4.01b</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46.</a:t>
            </a:r>
            <a:endParaRPr lang="en-US" dirty="0"/>
          </a:p>
        </p:txBody>
      </p:sp>
      <p:sp>
        <p:nvSpPr>
          <p:cNvPr id="5" name="Content Placeholder 2"/>
          <p:cNvSpPr>
            <a:spLocks noGrp="1"/>
          </p:cNvSpPr>
          <p:nvPr>
            <p:ph idx="1"/>
          </p:nvPr>
        </p:nvSpPr>
        <p:spPr>
          <a:xfrm>
            <a:off x="152400" y="1021080"/>
            <a:ext cx="8991600" cy="1341120"/>
          </a:xfrm>
        </p:spPr>
        <p:txBody>
          <a:bodyPr>
            <a:normAutofit fontScale="92500" lnSpcReduction="20000"/>
          </a:bodyPr>
          <a:lstStyle/>
          <a:p>
            <a:r>
              <a:rPr lang="en-US" dirty="0"/>
              <a:t>Tickets for a dance were $10 for single tickets and $16 for a pair of tickets. There were 271 people who attended the dance. Ticket sales totaled $2,278. How many single tickets and how many pairs of tickets were sold?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4.03</a:t>
            </a:r>
            <a:endParaRPr 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590800"/>
            <a:ext cx="4743450" cy="33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47.</a:t>
            </a:r>
            <a:endParaRPr lang="en-US" dirty="0"/>
          </a:p>
        </p:txBody>
      </p:sp>
      <p:pic>
        <p:nvPicPr>
          <p:cNvPr id="491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2286000"/>
            <a:ext cx="405765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04800" y="868680"/>
            <a:ext cx="8716241" cy="1264920"/>
          </a:xfrm>
        </p:spPr>
        <p:txBody>
          <a:bodyPr>
            <a:normAutofit fontScale="92500" lnSpcReduction="20000"/>
          </a:bodyPr>
          <a:lstStyle/>
          <a:p>
            <a:r>
              <a:rPr lang="en-US" dirty="0"/>
              <a:t>Linda has a total of $4,000 invested in two accounts. One account pays 5% interest, and the other pays 8% interest. How much does she have invested in each account if her total interest for a year is $284?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4.03</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48.</a:t>
            </a:r>
            <a:endParaRPr lang="en-US" dirty="0"/>
          </a:p>
        </p:txBody>
      </p:sp>
      <p:pic>
        <p:nvPicPr>
          <p:cNvPr id="501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67000"/>
            <a:ext cx="6953250"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0" y="1021080"/>
            <a:ext cx="9067800" cy="1341120"/>
          </a:xfrm>
        </p:spPr>
        <p:txBody>
          <a:bodyPr>
            <a:normAutofit fontScale="92500" lnSpcReduction="20000"/>
          </a:bodyPr>
          <a:lstStyle/>
          <a:p>
            <a:r>
              <a:rPr lang="en-US" dirty="0"/>
              <a:t>Robert needs 90 liters of a 60% alcohol solution. He has available a 20% alcohol solution and an 80% alcohol solution. How many liters of each solution should he mix to obtain 90 liters of a 60% alcohol solution?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4.03</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762000"/>
            <a:ext cx="5638800"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981200"/>
            <a:ext cx="1771650" cy="407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1.01a</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49.</a:t>
            </a:r>
            <a:endParaRPr lang="en-US" dirty="0"/>
          </a:p>
        </p:txBody>
      </p:sp>
      <p:pic>
        <p:nvPicPr>
          <p:cNvPr id="512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438400"/>
            <a:ext cx="1257300" cy="340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152400" y="990600"/>
            <a:ext cx="8763000" cy="1188720"/>
          </a:xfrm>
        </p:spPr>
        <p:txBody>
          <a:bodyPr>
            <a:normAutofit lnSpcReduction="10000"/>
          </a:bodyPr>
          <a:lstStyle/>
          <a:p>
            <a:r>
              <a:rPr lang="en-US" dirty="0"/>
              <a:t>When you add Nikki and her mother’s age together they equal 51. Nikki’s mother’s age is one less than three times Nikki’s age. How old is Nikki’s mother</a:t>
            </a:r>
            <a:r>
              <a:rPr lang="en-US" dirty="0" smtClean="0"/>
              <a:t>?</a:t>
            </a:r>
            <a:endParaRPr lang="en-US" dirty="0"/>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4.03</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50.</a:t>
            </a:r>
            <a:endParaRPr lang="en-US" dirty="0"/>
          </a:p>
        </p:txBody>
      </p:sp>
      <p:pic>
        <p:nvPicPr>
          <p:cNvPr id="522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57400"/>
            <a:ext cx="1619250"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228600" y="762000"/>
            <a:ext cx="8763000" cy="1188720"/>
          </a:xfrm>
        </p:spPr>
        <p:txBody>
          <a:bodyPr>
            <a:normAutofit/>
          </a:bodyPr>
          <a:lstStyle/>
          <a:p>
            <a:r>
              <a:rPr lang="en-US" dirty="0"/>
              <a:t>Given the inequalities </a:t>
            </a:r>
            <a:r>
              <a:rPr lang="en-US" i="1" dirty="0"/>
              <a:t>y</a:t>
            </a:r>
            <a:r>
              <a:rPr lang="en-US" dirty="0"/>
              <a:t> &lt; 2</a:t>
            </a:r>
            <a:r>
              <a:rPr lang="en-US" i="1" dirty="0"/>
              <a:t>x</a:t>
            </a:r>
            <a:r>
              <a:rPr lang="en-US" dirty="0"/>
              <a:t> + 1 and </a:t>
            </a:r>
            <a:r>
              <a:rPr lang="en-US" i="1" dirty="0"/>
              <a:t>y</a:t>
            </a:r>
            <a:r>
              <a:rPr lang="en-US" dirty="0"/>
              <a:t> &gt; </a:t>
            </a:r>
            <a:r>
              <a:rPr lang="en-US" baseline="30000" dirty="0"/>
              <a:t>–</a:t>
            </a:r>
            <a:r>
              <a:rPr lang="en-US" dirty="0"/>
              <a:t>2</a:t>
            </a:r>
            <a:r>
              <a:rPr lang="en-US" i="1" dirty="0"/>
              <a:t>x</a:t>
            </a:r>
            <a:r>
              <a:rPr lang="en-US" dirty="0"/>
              <a:t> − 3, which point would be in the solution</a:t>
            </a:r>
            <a:r>
              <a:rPr lang="en-US" dirty="0" smtClean="0"/>
              <a:t>?</a:t>
            </a:r>
            <a:endParaRPr lang="en-US" dirty="0"/>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4.03</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5.</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8600"/>
            <a:ext cx="8134350" cy="366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50000"/>
          <a:stretch/>
        </p:blipFill>
        <p:spPr bwMode="auto">
          <a:xfrm>
            <a:off x="644236" y="4191000"/>
            <a:ext cx="3619501"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a:stretch/>
        </p:blipFill>
        <p:spPr bwMode="auto">
          <a:xfrm>
            <a:off x="4829175" y="4107873"/>
            <a:ext cx="3619501"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6.</a:t>
            </a:r>
            <a:endParaRPr lang="en-US"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667000"/>
            <a:ext cx="1676400"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81000" y="914400"/>
            <a:ext cx="8534400" cy="1752600"/>
          </a:xfrm>
        </p:spPr>
        <p:txBody>
          <a:bodyPr>
            <a:normAutofit fontScale="92500" lnSpcReduction="10000"/>
          </a:bodyPr>
          <a:lstStyle/>
          <a:p>
            <a:r>
              <a:rPr lang="en-US" dirty="0"/>
              <a:t>Hank makes T-shirts to sell online. He can find his profit (</a:t>
            </a:r>
            <a:r>
              <a:rPr lang="en-US" i="1" dirty="0"/>
              <a:t>P</a:t>
            </a:r>
            <a:r>
              <a:rPr lang="en-US" dirty="0"/>
              <a:t>) using the formula </a:t>
            </a:r>
            <a:r>
              <a:rPr lang="en-US" i="1" dirty="0"/>
              <a:t>P</a:t>
            </a:r>
            <a:r>
              <a:rPr lang="en-US" dirty="0"/>
              <a:t> = </a:t>
            </a:r>
            <a:r>
              <a:rPr lang="en-US" i="1" dirty="0"/>
              <a:t>S</a:t>
            </a:r>
            <a:r>
              <a:rPr lang="en-US" dirty="0"/>
              <a:t> − (</a:t>
            </a:r>
            <a:r>
              <a:rPr lang="en-US" i="1" dirty="0"/>
              <a:t>C</a:t>
            </a:r>
            <a:r>
              <a:rPr lang="en-US" dirty="0"/>
              <a:t> + </a:t>
            </a:r>
            <a:r>
              <a:rPr lang="en-US" i="1" dirty="0"/>
              <a:t>H</a:t>
            </a:r>
            <a:r>
              <a:rPr lang="en-US" dirty="0"/>
              <a:t>), where </a:t>
            </a:r>
            <a:r>
              <a:rPr lang="en-US" i="1" dirty="0"/>
              <a:t>S</a:t>
            </a:r>
            <a:r>
              <a:rPr lang="en-US" dirty="0"/>
              <a:t> is the sale price, </a:t>
            </a:r>
            <a:r>
              <a:rPr lang="en-US" i="1" dirty="0"/>
              <a:t>C</a:t>
            </a:r>
            <a:r>
              <a:rPr lang="en-US" dirty="0"/>
              <a:t> is the production cost, and </a:t>
            </a:r>
            <a:r>
              <a:rPr lang="en-US" i="1" dirty="0"/>
              <a:t>H</a:t>
            </a:r>
            <a:r>
              <a:rPr lang="en-US" dirty="0"/>
              <a:t> is the shipping cost. How much should Hank charge for a T-shirt that costs $3.50 to make and $4.30 to ship if he wants the profit to be $10.00?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7.</a:t>
            </a:r>
            <a:endParaRPr lang="en-US"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590800"/>
            <a:ext cx="1609725"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a:spLocks noGrp="1"/>
          </p:cNvSpPr>
          <p:nvPr>
            <p:ph idx="1"/>
          </p:nvPr>
        </p:nvSpPr>
        <p:spPr>
          <a:xfrm>
            <a:off x="381000" y="838200"/>
            <a:ext cx="8534400" cy="1524000"/>
          </a:xfrm>
        </p:spPr>
        <p:txBody>
          <a:bodyPr>
            <a:normAutofit fontScale="92500" lnSpcReduction="10000"/>
          </a:bodyPr>
          <a:lstStyle/>
          <a:p>
            <a:r>
              <a:rPr lang="en-US" dirty="0"/>
              <a:t>The population of a small town is growing yearly according to the formula </a:t>
            </a:r>
            <a:r>
              <a:rPr lang="en-US" i="1" dirty="0"/>
              <a:t>a</a:t>
            </a:r>
            <a:r>
              <a:rPr lang="en-US" i="1" baseline="-25000" dirty="0"/>
              <a:t>n</a:t>
            </a:r>
            <a:r>
              <a:rPr lang="en-US" dirty="0"/>
              <a:t> = 175 + 50(</a:t>
            </a:r>
            <a:r>
              <a:rPr lang="en-US" i="1" dirty="0"/>
              <a:t>n</a:t>
            </a:r>
            <a:r>
              <a:rPr lang="en-US" dirty="0"/>
              <a:t> − 1), where </a:t>
            </a:r>
            <a:r>
              <a:rPr lang="en-US" i="1" dirty="0"/>
              <a:t>n</a:t>
            </a:r>
            <a:r>
              <a:rPr lang="en-US" dirty="0"/>
              <a:t> is the number of years the town existed. If the population of the town is now 525, how many years has the town existed?</a:t>
            </a:r>
          </a:p>
        </p:txBody>
      </p:sp>
      <p:sp>
        <p:nvSpPr>
          <p:cNvPr id="7"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lstStyle/>
          <a:p>
            <a:r>
              <a:rPr lang="en-US" dirty="0" smtClean="0"/>
              <a:t>8.</a:t>
            </a:r>
            <a:endParaRPr lang="en-US"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381250"/>
            <a:ext cx="1695450"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81000" y="838200"/>
            <a:ext cx="8534400" cy="1524000"/>
          </a:xfrm>
        </p:spPr>
        <p:txBody>
          <a:bodyPr>
            <a:normAutofit fontScale="92500" lnSpcReduction="10000"/>
          </a:bodyPr>
          <a:lstStyle/>
          <a:p>
            <a:r>
              <a:rPr lang="en-US" dirty="0"/>
              <a:t>Donna had an offer for a job starting at $35,000 the first year and guaranteeing her a raise of $1,100 per year for the next six years. Using the formula for an arithmetic sequence, what will her salary be during the fifth year? </a:t>
            </a:r>
          </a:p>
        </p:txBody>
      </p:sp>
      <p:sp>
        <p:nvSpPr>
          <p:cNvPr id="6" name="Title 1"/>
          <p:cNvSpPr txBox="1">
            <a:spLocks/>
          </p:cNvSpPr>
          <p:nvPr/>
        </p:nvSpPr>
        <p:spPr>
          <a:xfrm>
            <a:off x="762000" y="5638800"/>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en-US" sz="1800" dirty="0" smtClean="0"/>
              <a:t>1.02</a:t>
            </a:r>
            <a:endParaRPr lang="en-US" sz="1800" dirty="0"/>
          </a:p>
        </p:txBody>
      </p:sp>
    </p:spTree>
    <p:extLst>
      <p:ext uri="{BB962C8B-B14F-4D97-AF65-F5344CB8AC3E}">
        <p14:creationId xmlns:p14="http://schemas.microsoft.com/office/powerpoint/2010/main" val="8533623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2059</TotalTime>
  <Words>1965</Words>
  <Application>Microsoft Office PowerPoint</Application>
  <PresentationFormat>On-screen Show (4:3)</PresentationFormat>
  <Paragraphs>153</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Flow</vt:lpstr>
      <vt:lpstr>Spring 2012 Benchmark</vt:lpstr>
      <vt:lpstr>1.</vt:lpstr>
      <vt:lpstr>2.</vt:lpstr>
      <vt:lpstr>3.</vt:lpstr>
      <vt:lpstr>4.</vt:lpstr>
      <vt:lpstr>5.</vt:lpstr>
      <vt:lpstr>6.</vt:lpstr>
      <vt:lpstr>7.</vt:lpstr>
      <vt:lpstr>8.</vt:lpstr>
      <vt:lpstr>9.</vt:lpstr>
      <vt:lpstr>10.</vt:lpstr>
      <vt:lpstr>11.</vt:lpstr>
      <vt:lpstr>12.</vt:lpstr>
      <vt:lpstr>13.</vt:lpstr>
      <vt:lpstr>14.</vt:lpstr>
      <vt:lpstr>15.</vt:lpstr>
      <vt:lpstr>16.</vt:lpstr>
      <vt:lpstr>17.</vt:lpstr>
      <vt:lpstr>18.</vt:lpstr>
      <vt:lpstr>19.</vt:lpstr>
      <vt:lpstr>20.</vt:lpstr>
      <vt:lpstr>21.</vt:lpstr>
      <vt:lpstr>22.</vt:lpstr>
      <vt:lpstr>23.</vt:lpstr>
      <vt:lpstr>24.</vt:lpstr>
      <vt:lpstr>25.</vt:lpstr>
      <vt:lpstr>26.</vt:lpstr>
      <vt:lpstr>27.</vt:lpstr>
      <vt:lpstr>28.</vt:lpstr>
      <vt:lpstr>29.</vt:lpstr>
      <vt:lpstr>30.</vt:lpstr>
      <vt:lpstr>31.</vt:lpstr>
      <vt:lpstr>32.</vt:lpstr>
      <vt:lpstr>33.</vt:lpstr>
      <vt:lpstr>34.</vt:lpstr>
      <vt:lpstr>35.</vt:lpstr>
      <vt:lpstr>36.</vt:lpstr>
      <vt:lpstr>37.</vt:lpstr>
      <vt:lpstr>38.</vt:lpstr>
      <vt:lpstr>39.</vt:lpstr>
      <vt:lpstr>40.</vt:lpstr>
      <vt:lpstr>41.</vt:lpstr>
      <vt:lpstr>42.</vt:lpstr>
      <vt:lpstr>43.</vt:lpstr>
      <vt:lpstr>44.</vt:lpstr>
      <vt:lpstr>45.</vt:lpstr>
      <vt:lpstr>46.</vt:lpstr>
      <vt:lpstr>47.</vt:lpstr>
      <vt:lpstr>48.</vt:lpstr>
      <vt:lpstr>49.</vt:lpstr>
      <vt:lpstr>50.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Spring 2012 Benchmark</dc:title>
  <dc:creator>ECES08</dc:creator>
  <cp:lastModifiedBy>ECES08</cp:lastModifiedBy>
  <cp:revision>64</cp:revision>
  <cp:lastPrinted>2012-03-07T16:30:33Z</cp:lastPrinted>
  <dcterms:created xsi:type="dcterms:W3CDTF">2012-03-06T15:26:40Z</dcterms:created>
  <dcterms:modified xsi:type="dcterms:W3CDTF">2012-03-22T15:33:12Z</dcterms:modified>
</cp:coreProperties>
</file>